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63" r:id="rId3"/>
    <p:sldId id="261" r:id="rId4"/>
    <p:sldId id="265" r:id="rId5"/>
    <p:sldId id="266" r:id="rId6"/>
    <p:sldId id="267" r:id="rId7"/>
    <p:sldId id="268" r:id="rId8"/>
    <p:sldId id="259" r:id="rId9"/>
    <p:sldId id="262" r:id="rId10"/>
    <p:sldId id="260" r:id="rId11"/>
    <p:sldId id="256" r:id="rId12"/>
    <p:sldId id="257" r:id="rId13"/>
    <p:sldId id="269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5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 smtClean="0">
                <a:solidFill>
                  <a:srgbClr val="FF0000"/>
                </a:solidFill>
              </a:rPr>
              <a:t>PRZYKŁADOWA ALOKACJA CZASU NA NAUKĘ/UŻYWANIE </a:t>
            </a:r>
            <a:r>
              <a:rPr lang="pl-PL" baseline="0" dirty="0" smtClean="0">
                <a:solidFill>
                  <a:srgbClr val="FF0000"/>
                </a:solidFill>
              </a:rPr>
              <a:t> JĘZYKA POLSKIEGO W WYMIARZE TYGODNIOWYM ( W GODZINACH) </a:t>
            </a:r>
            <a:endParaRPr lang="en-US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8.4637747984204675E-2"/>
          <c:y val="1.2500000000000004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Interakcja werbalna w tygodniu</c:v>
                </c:pt>
                <c:pt idx="1">
                  <c:v>Interakcja werbalna weekend</c:v>
                </c:pt>
                <c:pt idx="2">
                  <c:v>Praca domowa/czytanie samodzielne</c:v>
                </c:pt>
                <c:pt idx="3">
                  <c:v>Czytanie na głos/wspólne</c:v>
                </c:pt>
                <c:pt idx="4">
                  <c:v>Słuchanie audio/muzyki</c:v>
                </c:pt>
                <c:pt idx="5">
                  <c:v>Czas ekranowy (filmy/Skype z krewnymi/internet po polsku)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8</c:v>
                </c:pt>
                <c:pt idx="2">
                  <c:v>2</c:v>
                </c:pt>
                <c:pt idx="3">
                  <c:v>2.5</c:v>
                </c:pt>
                <c:pt idx="4">
                  <c:v>3.5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79166666666667"/>
          <c:y val="0.11633827748275653"/>
          <c:w val="0.35208333333333336"/>
          <c:h val="0.883661722517243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0.44144</cdr:x>
      <cdr:y>0.56977</cdr:y>
    </cdr:from>
    <cdr:to>
      <cdr:x>0.7027</cdr:x>
      <cdr:y>0.7093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33800" y="3733800"/>
          <a:ext cx="22098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4800" b="1" dirty="0" smtClean="0">
              <a:cs typeface="Aharoni" panose="02010803020104030203" pitchFamily="2" charset="-79"/>
            </a:rPr>
            <a:t>8</a:t>
          </a:r>
          <a:r>
            <a:rPr lang="pl-PL" sz="4800" b="1" i="1" dirty="0" smtClean="0">
              <a:cs typeface="Aharoni" panose="02010803020104030203" pitchFamily="2" charset="-79"/>
            </a:rPr>
            <a:t> </a:t>
          </a:r>
          <a:endParaRPr lang="en-US" sz="4800" b="1" dirty="0">
            <a:cs typeface="Aharoni" panose="02010803020104030203" pitchFamily="2" charset="-79"/>
          </a:endParaRPr>
        </a:p>
      </cdr:txBody>
    </cdr:sp>
  </cdr:relSizeAnchor>
  <cdr:relSizeAnchor xmlns:cdr="http://schemas.openxmlformats.org/drawingml/2006/chartDrawing">
    <cdr:from>
      <cdr:x>0.35283</cdr:x>
      <cdr:y>0.30215</cdr:y>
    </cdr:from>
    <cdr:to>
      <cdr:x>0.46094</cdr:x>
      <cdr:y>0.44169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84310" y="1980029"/>
          <a:ext cx="914416" cy="9144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2800" dirty="0" smtClean="0"/>
            <a:t>     </a:t>
          </a:r>
          <a:r>
            <a:rPr lang="pl-PL" sz="4000" b="1" dirty="0" smtClean="0"/>
            <a:t>3</a:t>
          </a:r>
          <a:r>
            <a:rPr lang="pl-PL" sz="2800" b="1" dirty="0" smtClean="0"/>
            <a:t>  </a:t>
          </a:r>
          <a:endParaRPr lang="en-US" sz="2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33A34-61A2-4BC0-8E4E-603E5A0B55B9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C4090-DC5F-4DFB-B9F1-2C94B0282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4609-10C1-4820-AB6F-3CC3D59E72B9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06CB-9722-4EA8-88CE-0C40810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7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C679-1F97-48A1-8270-A9AC58D536AD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06CB-9722-4EA8-88CE-0C40810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5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55AB-8A44-43BE-A988-D70847C0AADA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06CB-9722-4EA8-88CE-0C40810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8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B413-55C8-4FA9-A6A4-A8474A769F15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06CB-9722-4EA8-88CE-0C40810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D2A8-94F7-458D-99B9-E5B8D1D03294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06CB-9722-4EA8-88CE-0C40810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85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89B6-C903-470C-8501-2F574D88EC20}" type="datetime1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06CB-9722-4EA8-88CE-0C40810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7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61CC-A7DF-4AC6-8F35-8192F914726C}" type="datetime1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06CB-9722-4EA8-88CE-0C40810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6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776B-0C70-4DE8-A5D3-686D9E746843}" type="datetime1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06CB-9722-4EA8-88CE-0C40810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20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733D-0614-4C5C-9F37-DA8DA60DDDB2}" type="datetime1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06CB-9722-4EA8-88CE-0C40810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8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7F75-A7B4-468F-9301-88D64DD36D24}" type="datetime1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06CB-9722-4EA8-88CE-0C40810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6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5965-48BE-4F95-B1F7-9DF8CB69ACCE}" type="datetime1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06CB-9722-4EA8-88CE-0C40810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0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2E187-54BC-4D1B-8CF8-84761B7C2CC9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A06CB-9722-4EA8-88CE-0C40810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9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06CB-9722-4EA8-88CE-0C408104942C}" type="slidenum">
              <a:rPr lang="en-US" smtClean="0"/>
              <a:t>1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52400"/>
            <a:ext cx="90773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983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99373821"/>
              </p:ext>
            </p:extLst>
          </p:nvPr>
        </p:nvGraphicFramePr>
        <p:xfrm>
          <a:off x="228600" y="208128"/>
          <a:ext cx="84582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2438400" y="5445457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 smtClean="0"/>
              <a:t>    </a:t>
            </a:r>
            <a:r>
              <a:rPr lang="pl-PL" sz="3200" b="1" dirty="0" smtClean="0"/>
              <a:t>2</a:t>
            </a:r>
            <a:r>
              <a:rPr lang="pl-PL" sz="2800" b="1" dirty="0" smtClean="0"/>
              <a:t>  </a:t>
            </a:r>
            <a:endParaRPr lang="en-US" sz="2800" b="1" dirty="0"/>
          </a:p>
        </p:txBody>
      </p:sp>
      <p:sp>
        <p:nvSpPr>
          <p:cNvPr id="6" name="TextBox 1"/>
          <p:cNvSpPr txBox="1"/>
          <p:nvPr/>
        </p:nvSpPr>
        <p:spPr>
          <a:xfrm>
            <a:off x="1221474" y="4953000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b="1" dirty="0" smtClean="0"/>
              <a:t>    </a:t>
            </a:r>
            <a:r>
              <a:rPr lang="pl-PL" sz="3600" b="1" dirty="0" smtClean="0"/>
              <a:t>2.5</a:t>
            </a:r>
            <a:r>
              <a:rPr lang="pl-PL" sz="2800" b="1" dirty="0" smtClean="0"/>
              <a:t> </a:t>
            </a:r>
            <a:endParaRPr lang="en-US" sz="2800" b="1" dirty="0"/>
          </a:p>
        </p:txBody>
      </p:sp>
      <p:sp>
        <p:nvSpPr>
          <p:cNvPr id="7" name="TextBox 1"/>
          <p:cNvSpPr txBox="1"/>
          <p:nvPr/>
        </p:nvSpPr>
        <p:spPr>
          <a:xfrm>
            <a:off x="760863" y="3484728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b="1" dirty="0" smtClean="0"/>
              <a:t>    </a:t>
            </a:r>
            <a:r>
              <a:rPr lang="pl-PL" sz="4000" b="1" dirty="0" smtClean="0"/>
              <a:t>3.5</a:t>
            </a:r>
            <a:r>
              <a:rPr lang="pl-PL" sz="2800" b="1" dirty="0" smtClean="0"/>
              <a:t>  </a:t>
            </a:r>
            <a:endParaRPr lang="en-US" sz="2800" b="1" dirty="0"/>
          </a:p>
        </p:txBody>
      </p:sp>
      <p:sp>
        <p:nvSpPr>
          <p:cNvPr id="8" name="TextBox 1"/>
          <p:cNvSpPr txBox="1"/>
          <p:nvPr/>
        </p:nvSpPr>
        <p:spPr>
          <a:xfrm>
            <a:off x="1858370" y="2188191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 smtClean="0"/>
              <a:t>     </a:t>
            </a:r>
            <a:r>
              <a:rPr lang="pl-PL" sz="3600" b="1" dirty="0" smtClean="0"/>
              <a:t>4</a:t>
            </a:r>
            <a:r>
              <a:rPr lang="pl-PL" sz="2800" b="1" dirty="0" smtClean="0"/>
              <a:t>  </a:t>
            </a:r>
            <a:endParaRPr lang="en-US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06CB-9722-4EA8-88CE-0C40810494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470025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DWUJ</a:t>
            </a:r>
            <a:r>
              <a:rPr lang="pl-P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ĘZYCZNOŚĆ NIGDY NIE JEST ZA PÓŹNO!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458200" cy="5181600"/>
          </a:xfrm>
        </p:spPr>
        <p:txBody>
          <a:bodyPr>
            <a:normAutofit fontScale="85000" lnSpcReduction="20000"/>
          </a:bodyPr>
          <a:lstStyle/>
          <a:p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nauczyciel jest </a:t>
            </a:r>
            <a:r>
              <a:rPr lang="pl-PL" sz="3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native-speakerem </a:t>
            </a:r>
          </a:p>
          <a:p>
            <a:pPr marL="1485900" lvl="2" indent="-5715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naturalne środowisko do przekazywania języka (tradycje, kultura, przodkowie) </a:t>
            </a:r>
          </a:p>
          <a:p>
            <a:pPr marL="1485900" lvl="2" indent="-5715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możliwa „imersja” – najskuteczniejsza metoda nauki języka</a:t>
            </a:r>
          </a:p>
          <a:p>
            <a:pPr marL="571500" lvl="0" indent="-5715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l-PL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3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„podatny grunt” do dalszej nauki (lub jej rozpoczęcia) </a:t>
            </a:r>
          </a:p>
          <a:p>
            <a:pPr marL="1485900" lvl="2" indent="-5715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bierna znajomość języka mniejszościowego w rodzinie wielojęzycznej  </a:t>
            </a:r>
          </a:p>
          <a:p>
            <a:pPr marL="1485900" lvl="2" indent="-5715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emocjonalny, pozytywny stosunek do </a:t>
            </a:r>
            <a:r>
              <a:rPr lang="pl-PL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języka </a:t>
            </a:r>
          </a:p>
          <a:p>
            <a:pPr marL="457200" indent="-4572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06CB-9722-4EA8-88CE-0C40810494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POCZĄTEK: CO WARTO WIEDZIEĆ/ZROBIĆ?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229600" cy="5257800"/>
          </a:xfrm>
        </p:spPr>
        <p:txBody>
          <a:bodyPr>
            <a:noAutofit/>
          </a:bodyPr>
          <a:lstStyle/>
          <a:p>
            <a:pPr marL="342900" indent="-342900" algn="l">
              <a:buClr>
                <a:srgbClr val="FF0000"/>
              </a:buClr>
              <a:buBlip>
                <a:blip r:embed="rId2"/>
              </a:buBlip>
            </a:pP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Znać motywy dziecka do nauki:</a:t>
            </a:r>
          </a:p>
          <a:p>
            <a:pPr marL="1257300" lvl="2" indent="-342900" algn="l">
              <a:buClr>
                <a:srgbClr val="FF0000"/>
              </a:buClr>
              <a:buBlip>
                <a:blip r:embed="rId2"/>
              </a:buBlip>
            </a:pP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Komunikacja z nami/innymi krewnymi</a:t>
            </a:r>
          </a:p>
          <a:p>
            <a:pPr marL="1257300" lvl="2" indent="-342900" algn="l">
              <a:buClr>
                <a:srgbClr val="FF0000"/>
              </a:buClr>
              <a:buBlip>
                <a:blip r:embed="rId2"/>
              </a:buBlip>
            </a:pP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Korzyści kognitywne</a:t>
            </a:r>
          </a:p>
          <a:p>
            <a:pPr marL="1257300" lvl="2" indent="-342900" algn="l">
              <a:buClr>
                <a:srgbClr val="FF0000"/>
              </a:buClr>
              <a:buBlip>
                <a:blip r:embed="rId2"/>
              </a:buBlip>
            </a:pP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 na przyszłość: praca, podróże itp. </a:t>
            </a:r>
          </a:p>
          <a:p>
            <a:pPr marL="342900" indent="-342900" algn="l">
              <a:buClr>
                <a:srgbClr val="FF0000"/>
              </a:buClr>
              <a:buBlip>
                <a:blip r:embed="rId2"/>
              </a:buBlip>
            </a:pP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Lista celów </a:t>
            </a:r>
          </a:p>
          <a:p>
            <a:pPr marL="342900" indent="-342900" algn="l">
              <a:buClr>
                <a:srgbClr val="FF0000"/>
              </a:buClr>
              <a:buBlip>
                <a:blip r:embed="rId2"/>
              </a:buBlip>
            </a:pP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Organizacja lekcji w domu/w polskiej szkole</a:t>
            </a:r>
          </a:p>
          <a:p>
            <a:pPr marL="342900" indent="-342900" algn="l">
              <a:buClr>
                <a:srgbClr val="FF0000"/>
              </a:buClr>
              <a:buBlip>
                <a:blip r:embed="rId2"/>
              </a:buBlip>
            </a:pP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Indywidualne </a:t>
            </a:r>
            <a: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preferencje metod uczenia się i </a:t>
            </a: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nawyki szkolne dziecka </a:t>
            </a:r>
          </a:p>
          <a:p>
            <a:pPr marL="342900" indent="-342900" algn="l">
              <a:buClr>
                <a:srgbClr val="FF0000"/>
              </a:buClr>
              <a:buBlip>
                <a:blip r:embed="rId2"/>
              </a:buBlip>
            </a:pP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Ważne: zrewidować własny grafik zajęć, by  </a:t>
            </a:r>
          </a:p>
          <a:p>
            <a:pPr algn="l">
              <a:buClr>
                <a:srgbClr val="FF0000"/>
              </a:buClr>
            </a:pPr>
            <a: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znalazł się w nim czas na lekcje/komunikację z     </a:t>
            </a:r>
          </a:p>
          <a:p>
            <a:pPr algn="l">
              <a:buClr>
                <a:srgbClr val="FF0000"/>
              </a:buClr>
            </a:pPr>
            <a: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dzieckiem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06CB-9722-4EA8-88CE-0C40810494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06CB-9722-4EA8-88CE-0C408104942C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 descr="Image result for dwujęzyczni fantastycz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867"/>
            <a:ext cx="8636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150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PRAKTYCZNE  RADY  I  PORADY Z  DWUJĘZYCZNEJ  SZUFLADY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686800" cy="5715000"/>
          </a:xfrm>
        </p:spPr>
        <p:txBody>
          <a:bodyPr>
            <a:normAutofit fontScale="4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l-PL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Włączamy polski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Dajemy dziecku czas na „bierność”, osłuchanie się z polskim. </a:t>
            </a:r>
            <a:endParaRPr lang="pl-PL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na „tak” i „nie”.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Zgaduj-zgadula</a:t>
            </a:r>
            <a:r>
              <a:rPr lang="pl-PL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pl-PL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Skojarzenia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Ograniczamy poprawki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Głośne </a:t>
            </a:r>
            <a:r>
              <a:rPr lang="pl-PL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czytanie 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Czytajmy z dzieckiem … i dziecku!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Audiobooki</a:t>
            </a:r>
            <a:r>
              <a:rPr lang="pl-PL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Polska muzyka młodzieżowa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Odgrywanie ról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Czworonogi na pomoc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Przestrzenie językowe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Polska telewizja/</a:t>
            </a:r>
            <a:r>
              <a:rPr lang="pl-PL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endParaRPr lang="pl-PL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Inne: teatr, historie rodzinne, wspólne gotowanie, podróże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Język polski poza domem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3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06CB-9722-4EA8-88CE-0C40810494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419100" y="2590800"/>
            <a:ext cx="8305800" cy="190500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</p:spPr>
        <p:txBody>
          <a:bodyPr>
            <a:noAutofit/>
          </a:bodyPr>
          <a:lstStyle/>
          <a:p>
            <a:r>
              <a:rPr lang="pl-PL" sz="5500" b="1" dirty="0" smtClean="0">
                <a:solidFill>
                  <a:srgbClr val="FF0000"/>
                </a:solidFill>
              </a:rPr>
              <a:t/>
            </a:r>
            <a:br>
              <a:rPr lang="pl-PL" sz="5500" b="1" dirty="0" smtClean="0">
                <a:solidFill>
                  <a:srgbClr val="FF0000"/>
                </a:solidFill>
              </a:rPr>
            </a:br>
            <a:r>
              <a:rPr lang="pl-PL" sz="5500" b="1" dirty="0">
                <a:solidFill>
                  <a:srgbClr val="FF0000"/>
                </a:solidFill>
              </a:rPr>
              <a:t/>
            </a:r>
            <a:br>
              <a:rPr lang="pl-PL" sz="5500" b="1" dirty="0">
                <a:solidFill>
                  <a:srgbClr val="FF0000"/>
                </a:solidFill>
              </a:rPr>
            </a:br>
            <a:r>
              <a:rPr lang="pl-PL" sz="5500" b="1" dirty="0" smtClean="0">
                <a:solidFill>
                  <a:srgbClr val="FF0000"/>
                </a:solidFill>
              </a:rPr>
              <a:t/>
            </a:r>
            <a:br>
              <a:rPr lang="pl-PL" sz="5500" b="1" dirty="0" smtClean="0">
                <a:solidFill>
                  <a:srgbClr val="FF0000"/>
                </a:solidFill>
              </a:rPr>
            </a:br>
            <a:r>
              <a:rPr lang="pl-PL" sz="5500" b="1" dirty="0">
                <a:solidFill>
                  <a:srgbClr val="FF0000"/>
                </a:solidFill>
              </a:rPr>
              <a:t/>
            </a:r>
            <a:br>
              <a:rPr lang="pl-PL" sz="5500" b="1" dirty="0">
                <a:solidFill>
                  <a:srgbClr val="FF0000"/>
                </a:solidFill>
              </a:rPr>
            </a:br>
            <a:r>
              <a:rPr lang="pl-PL" sz="5500" b="1" dirty="0" smtClean="0">
                <a:solidFill>
                  <a:srgbClr val="FF0000"/>
                </a:solidFill>
              </a:rPr>
              <a:t/>
            </a:r>
            <a:br>
              <a:rPr lang="pl-PL" sz="5500" b="1" dirty="0" smtClean="0">
                <a:solidFill>
                  <a:srgbClr val="FF0000"/>
                </a:solidFill>
              </a:rPr>
            </a:br>
            <a:r>
              <a:rPr lang="pl-PL" sz="4000" b="1" dirty="0" smtClean="0">
                <a:solidFill>
                  <a:srgbClr val="FF0000"/>
                </a:solidFill>
              </a:rPr>
              <a:t>PIERWSZE </a:t>
            </a:r>
            <a:r>
              <a:rPr lang="pl-PL" sz="4000" b="1" dirty="0">
                <a:solidFill>
                  <a:srgbClr val="FF0000"/>
                </a:solidFill>
              </a:rPr>
              <a:t>KOTY ZA PŁOTY: </a:t>
            </a:r>
            <a:r>
              <a:rPr lang="pl-PL" sz="4000" b="1" dirty="0" smtClean="0">
                <a:solidFill>
                  <a:srgbClr val="FF0000"/>
                </a:solidFill>
              </a:rPr>
              <a:t/>
            </a:r>
            <a:br>
              <a:rPr lang="pl-PL" sz="4000" b="1" dirty="0" smtClean="0">
                <a:solidFill>
                  <a:srgbClr val="FF0000"/>
                </a:solidFill>
              </a:rPr>
            </a:br>
            <a:r>
              <a:rPr lang="pl-PL" sz="4000" b="1" dirty="0" smtClean="0">
                <a:solidFill>
                  <a:srgbClr val="FF0000"/>
                </a:solidFill>
              </a:rPr>
              <a:t>MOJE </a:t>
            </a:r>
            <a:r>
              <a:rPr lang="pl-PL" sz="4000" b="1" dirty="0">
                <a:solidFill>
                  <a:srgbClr val="FF0000"/>
                </a:solidFill>
              </a:rPr>
              <a:t>DZIECO ROZUMIE I MÓWI </a:t>
            </a:r>
            <a:r>
              <a:rPr lang="pl-PL" sz="4000" b="1" dirty="0" smtClean="0">
                <a:solidFill>
                  <a:srgbClr val="FF0000"/>
                </a:solidFill>
              </a:rPr>
              <a:t/>
            </a:r>
            <a:br>
              <a:rPr lang="pl-PL" sz="4000" b="1" dirty="0" smtClean="0">
                <a:solidFill>
                  <a:srgbClr val="FF0000"/>
                </a:solidFill>
              </a:rPr>
            </a:br>
            <a:r>
              <a:rPr lang="pl-PL" sz="4000" b="1" dirty="0" smtClean="0">
                <a:solidFill>
                  <a:srgbClr val="FF0000"/>
                </a:solidFill>
              </a:rPr>
              <a:t>PO </a:t>
            </a:r>
            <a:r>
              <a:rPr lang="pl-PL" sz="4000" b="1" dirty="0">
                <a:solidFill>
                  <a:srgbClr val="FF0000"/>
                </a:solidFill>
              </a:rPr>
              <a:t>POLSKU.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</a:rPr>
              <a:t/>
            </a:r>
            <a:br>
              <a:rPr lang="pl-PL" sz="2000" b="1" dirty="0" smtClean="0">
                <a:solidFill>
                  <a:srgbClr val="FF0000"/>
                </a:solidFill>
              </a:rPr>
            </a:br>
            <a:r>
              <a:rPr lang="pl-PL" sz="2000" b="1" dirty="0" smtClean="0">
                <a:solidFill>
                  <a:srgbClr val="FF0000"/>
                </a:solidFill>
              </a:rPr>
              <a:t/>
            </a:r>
            <a:br>
              <a:rPr lang="pl-PL" sz="2000" b="1" dirty="0" smtClean="0">
                <a:solidFill>
                  <a:srgbClr val="FF0000"/>
                </a:solidFill>
              </a:rPr>
            </a:br>
            <a:r>
              <a:rPr lang="pl-PL" sz="7000" b="1" dirty="0" smtClean="0">
                <a:solidFill>
                  <a:srgbClr val="FF0000"/>
                </a:solidFill>
              </a:rPr>
              <a:t>CO DALEJ?</a:t>
            </a:r>
            <a:br>
              <a:rPr lang="pl-PL" sz="7000" b="1" dirty="0" smtClean="0">
                <a:solidFill>
                  <a:srgbClr val="FF0000"/>
                </a:solidFill>
              </a:rPr>
            </a:br>
            <a:r>
              <a:rPr lang="pl-PL" sz="2000" b="1" dirty="0" smtClean="0">
                <a:solidFill>
                  <a:srgbClr val="FF0000"/>
                </a:solidFill>
              </a:rPr>
              <a:t/>
            </a:r>
            <a:br>
              <a:rPr lang="pl-PL" sz="2000" b="1" dirty="0" smtClean="0">
                <a:solidFill>
                  <a:srgbClr val="FF0000"/>
                </a:solidFill>
              </a:rPr>
            </a:br>
            <a:r>
              <a:rPr lang="pl-PL" sz="5500" b="1" dirty="0" smtClean="0">
                <a:solidFill>
                  <a:srgbClr val="FF0000"/>
                </a:solidFill>
              </a:rPr>
              <a:t>Dwujęzyczność u dziecka starszego</a:t>
            </a:r>
            <a:br>
              <a:rPr lang="pl-PL" sz="5500" b="1" dirty="0" smtClean="0">
                <a:solidFill>
                  <a:srgbClr val="FF0000"/>
                </a:solidFill>
              </a:rPr>
            </a:br>
            <a:endParaRPr lang="en-US" sz="55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06CB-9722-4EA8-88CE-0C40810494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33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1181" y="152400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RODZINA OPOL – </a:t>
            </a:r>
          </a:p>
          <a:p>
            <a:r>
              <a:rPr lang="pl-P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JEDEN RODZIC JEDEN </a:t>
            </a:r>
            <a:r>
              <a:rPr lang="pl-PL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JĘZ</a:t>
            </a:r>
            <a:r>
              <a:rPr lang="pl-P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YK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81000" y="1828800"/>
            <a:ext cx="84582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012226" y="1823729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28600" y="1828800"/>
            <a:ext cx="8610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48996" y="2996075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209800" y="3832895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76193" y="4694669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838200" y="5820328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8000" y="3721268"/>
            <a:ext cx="5487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Rodzeństwo komunikuje się między sobą w języku mniejszościowym lub większościowym.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85460" y="2884448"/>
            <a:ext cx="6182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Język mniejszościowy  przekazywany jest dziecku wyłącznie przez jedno z rodziców.  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941365" y="1447800"/>
            <a:ext cx="5444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Dziecko rozmawia w innym języku z mamą, a w innym z tatą.   „Językiem rodziny” (językiem większościowym) jest język kraju, w którym rodzina mieszka.    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1779896" y="5647145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/>
              <a:t>CEL</a:t>
            </a:r>
            <a:r>
              <a:rPr lang="pl-PL" sz="2400" b="1" dirty="0"/>
              <a:t>: utrzymać komunikację w </a:t>
            </a:r>
            <a:r>
              <a:rPr lang="pl-PL" sz="2400" b="1" dirty="0" smtClean="0"/>
              <a:t>języku mniejszościowym między </a:t>
            </a:r>
            <a:r>
              <a:rPr lang="pl-PL" sz="2400" b="1" dirty="0"/>
              <a:t>dzieckiem, a przekazującym język rodzicem.   </a:t>
            </a:r>
            <a:endParaRPr lang="en-US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1433810" y="4583042"/>
            <a:ext cx="69515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/>
              <a:t>Dziecko komunikuje się z rodzicem od języka mniejszościowego </a:t>
            </a:r>
            <a:r>
              <a:rPr lang="pl-PL" sz="2000" b="1" dirty="0"/>
              <a:t>(i rodzeństwem) </a:t>
            </a:r>
            <a:r>
              <a:rPr lang="pl-PL" sz="2000" b="1" dirty="0" smtClean="0"/>
              <a:t>w języku większościowym w ustalonych sytuacjach. 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06CB-9722-4EA8-88CE-0C40810494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763000" cy="734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500" b="1" dirty="0">
                <a:solidFill>
                  <a:srgbClr val="FF0000"/>
                </a:solidFill>
              </a:rPr>
              <a:t>FUNKCJE MÓZGU </a:t>
            </a:r>
            <a:endParaRPr lang="en-US" sz="2500" b="1" dirty="0">
              <a:solidFill>
                <a:srgbClr val="FF0000"/>
              </a:solidFill>
            </a:endParaRPr>
          </a:p>
          <a:p>
            <a:r>
              <a:rPr lang="pl-PL" sz="2000" b="1" u="sng" dirty="0" smtClean="0"/>
              <a:t>Logiczna </a:t>
            </a:r>
            <a:r>
              <a:rPr lang="pl-PL" sz="2000" b="1" u="sng" dirty="0"/>
              <a:t>i analityczna lewa </a:t>
            </a:r>
            <a:r>
              <a:rPr lang="pl-PL" sz="2000" b="1" u="sng" dirty="0" smtClean="0"/>
              <a:t>półkula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dirty="0" smtClean="0"/>
              <a:t>mowa </a:t>
            </a:r>
            <a:r>
              <a:rPr lang="pl-PL" dirty="0"/>
              <a:t>i jej </a:t>
            </a:r>
            <a:r>
              <a:rPr lang="pl-PL" dirty="0" smtClean="0"/>
              <a:t>rozumienie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dirty="0" smtClean="0"/>
              <a:t>funkcje </a:t>
            </a:r>
            <a:r>
              <a:rPr lang="pl-PL" dirty="0"/>
              <a:t>językowe (wraz z czytaniem i pisaniem</a:t>
            </a:r>
            <a:r>
              <a:rPr lang="pl-PL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dirty="0"/>
              <a:t>l</a:t>
            </a:r>
            <a:r>
              <a:rPr lang="pl-PL" dirty="0" smtClean="0"/>
              <a:t>ogika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dirty="0" smtClean="0"/>
              <a:t>myślenie analityczne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dirty="0" smtClean="0"/>
              <a:t>prawe </a:t>
            </a:r>
            <a:r>
              <a:rPr lang="pl-PL" dirty="0"/>
              <a:t>pole </a:t>
            </a:r>
            <a:r>
              <a:rPr lang="pl-PL" dirty="0" smtClean="0"/>
              <a:t>widzenia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dirty="0" smtClean="0"/>
              <a:t>proces rozumowania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dirty="0"/>
              <a:t>s</a:t>
            </a:r>
            <a:r>
              <a:rPr lang="pl-PL" dirty="0" smtClean="0"/>
              <a:t>tereognozja (zdolność </a:t>
            </a:r>
            <a:r>
              <a:rPr lang="pl-PL" dirty="0"/>
              <a:t>rozpoznania przedmiotów za </a:t>
            </a:r>
            <a:endParaRPr lang="pl-PL" dirty="0" smtClean="0"/>
          </a:p>
          <a:p>
            <a:r>
              <a:rPr lang="pl-PL" dirty="0" smtClean="0"/>
              <a:t>       pomocą </a:t>
            </a:r>
            <a:r>
              <a:rPr lang="pl-PL" dirty="0"/>
              <a:t>dotyku oraz programowanie </a:t>
            </a:r>
            <a:r>
              <a:rPr lang="pl-PL" dirty="0" smtClean="0"/>
              <a:t>motoryczne, także </a:t>
            </a:r>
          </a:p>
          <a:p>
            <a:r>
              <a:rPr lang="pl-PL" dirty="0" smtClean="0"/>
              <a:t>       odczuwanie </a:t>
            </a:r>
            <a:r>
              <a:rPr lang="pl-PL" dirty="0"/>
              <a:t>emocji pozytywnych i </a:t>
            </a:r>
            <a:r>
              <a:rPr lang="pl-PL" dirty="0" smtClean="0"/>
              <a:t>bardziej złożonych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dirty="0" smtClean="0"/>
              <a:t>bardziej </a:t>
            </a:r>
            <a:r>
              <a:rPr lang="pl-PL" dirty="0"/>
              <a:t>aktywna, gdy człowiek się wypowiada, pisze, </a:t>
            </a:r>
            <a:endParaRPr lang="pl-PL" dirty="0" smtClean="0"/>
          </a:p>
          <a:p>
            <a:r>
              <a:rPr lang="pl-PL" dirty="0" smtClean="0"/>
              <a:t>       liczy </a:t>
            </a:r>
            <a:r>
              <a:rPr lang="pl-PL" dirty="0"/>
              <a:t>w </a:t>
            </a:r>
            <a:r>
              <a:rPr lang="pl-PL" dirty="0" smtClean="0"/>
              <a:t>pamięci, uważnie słucha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z</a:t>
            </a:r>
            <a:r>
              <a:rPr lang="pl-PL" dirty="0" smtClean="0"/>
              <a:t>apamiętywanie przekazu werbalnego</a:t>
            </a:r>
            <a:endParaRPr lang="pl-PL" dirty="0"/>
          </a:p>
          <a:p>
            <a:pPr lvl="1"/>
            <a:r>
              <a:rPr lang="pl-PL" b="1" u="sng" dirty="0" smtClean="0"/>
              <a:t>Kreatywna </a:t>
            </a:r>
            <a:r>
              <a:rPr lang="pl-PL" b="1" u="sng" dirty="0"/>
              <a:t>i uzdolniona prawa </a:t>
            </a:r>
            <a:r>
              <a:rPr lang="pl-PL" b="1" u="sng" dirty="0" smtClean="0"/>
              <a:t>półkula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l-PL" dirty="0" smtClean="0"/>
              <a:t>Kreatywność i wyobraźnia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l-PL" dirty="0" smtClean="0"/>
              <a:t>myślenie abstrakcyjne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l-PL" dirty="0" smtClean="0"/>
              <a:t>zdolności </a:t>
            </a:r>
            <a:r>
              <a:rPr lang="pl-PL" dirty="0"/>
              <a:t>muzyczne, plastyczne i </a:t>
            </a:r>
            <a:r>
              <a:rPr lang="pl-PL" dirty="0" smtClean="0"/>
              <a:t>artystyczne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l-PL" dirty="0"/>
              <a:t>i</a:t>
            </a:r>
            <a:r>
              <a:rPr lang="pl-PL" dirty="0" smtClean="0"/>
              <a:t>ntuicja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l-PL" dirty="0"/>
              <a:t>z</a:t>
            </a:r>
            <a:r>
              <a:rPr lang="pl-PL" dirty="0" smtClean="0"/>
              <a:t>arządzanie percepcją przestrzenna, </a:t>
            </a:r>
            <a:r>
              <a:rPr lang="pl-PL" dirty="0"/>
              <a:t>mimiką i emocjami (odpowiada za rozpoznawanie i generowanie ekspresji oraz odczuwanie negatywnych stanów emocjonalnych</a:t>
            </a:r>
            <a:r>
              <a:rPr lang="pl-PL" dirty="0" smtClean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l-PL" dirty="0"/>
              <a:t>z</a:t>
            </a:r>
            <a:r>
              <a:rPr lang="pl-PL" dirty="0" smtClean="0"/>
              <a:t>apamiętywanie przekazu wizualnego</a:t>
            </a:r>
            <a:endParaRPr lang="pl-PL" dirty="0"/>
          </a:p>
          <a:p>
            <a:pPr algn="ctr"/>
            <a:endParaRPr lang="pl-PL" b="1" dirty="0">
              <a:solidFill>
                <a:srgbClr val="FF0000"/>
              </a:solidFill>
            </a:endParaRPr>
          </a:p>
          <a:p>
            <a:pPr algn="ctr"/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static.prsa.pl/images/8390d7e7-7616-4716-9417-724cd499296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9" t="12685" r="1921" b="14753"/>
          <a:stretch/>
        </p:blipFill>
        <p:spPr bwMode="auto">
          <a:xfrm>
            <a:off x="6171242" y="914400"/>
            <a:ext cx="2820358" cy="353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06CB-9722-4EA8-88CE-0C40810494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18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500" b="1" dirty="0" smtClean="0">
                <a:solidFill>
                  <a:srgbClr val="FF0000"/>
                </a:solidFill>
              </a:rPr>
              <a:t>MÓZG A NAUKA JĘZYKA</a:t>
            </a:r>
          </a:p>
          <a:p>
            <a:pPr marL="342900" indent="-342900">
              <a:buAutoNum type="arabicPeriod"/>
            </a:pPr>
            <a:endParaRPr lang="pl-PL" b="1" dirty="0" smtClean="0"/>
          </a:p>
          <a:p>
            <a:pPr marL="342900" indent="-342900">
              <a:buAutoNum type="arabicPeriod"/>
            </a:pPr>
            <a:r>
              <a:rPr lang="pl-PL" b="1" dirty="0" smtClean="0">
                <a:solidFill>
                  <a:srgbClr val="FF0000"/>
                </a:solidFill>
              </a:rPr>
              <a:t>OKRES PRZEDWERBALNY </a:t>
            </a:r>
            <a:r>
              <a:rPr lang="pl-PL" b="1" dirty="0" smtClean="0"/>
              <a:t>do 1 roku życia: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1" dirty="0" smtClean="0"/>
              <a:t>rozróżnianie WSZYSTKICH GŁOSEK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1" dirty="0" smtClean="0"/>
              <a:t>wykształcenie struktury fonologicznej w mózgu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pl-PL" b="1" dirty="0" smtClean="0"/>
          </a:p>
          <a:p>
            <a:pPr marL="342900" indent="-342900">
              <a:buAutoNum type="arabicPeriod"/>
            </a:pPr>
            <a:r>
              <a:rPr lang="pl-PL" b="1" dirty="0" smtClean="0">
                <a:solidFill>
                  <a:srgbClr val="FF0000"/>
                </a:solidFill>
              </a:rPr>
              <a:t>WCZESNY OKRES WERBALNY</a:t>
            </a:r>
            <a:r>
              <a:rPr lang="pl-PL" b="1" dirty="0" smtClean="0"/>
              <a:t> do 18 miesiąca życia: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1" dirty="0" smtClean="0"/>
              <a:t>50 słów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1" dirty="0" smtClean="0"/>
              <a:t>wszystkie struktury fonologiczne utrwalone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1" dirty="0" smtClean="0"/>
              <a:t>znika umiejętność rozpoznawania wszystkich głosek</a:t>
            </a:r>
          </a:p>
          <a:p>
            <a:endParaRPr lang="pl-PL" b="1" dirty="0" smtClean="0"/>
          </a:p>
          <a:p>
            <a:pPr marL="457200" indent="-457200">
              <a:buAutoNum type="arabicPeriod" startAt="3"/>
            </a:pPr>
            <a:r>
              <a:rPr lang="pl-PL" sz="2200" b="1" u="sng" dirty="0" smtClean="0"/>
              <a:t>Nauka gramatyki</a:t>
            </a:r>
            <a:r>
              <a:rPr lang="pl-PL" b="1" dirty="0" smtClean="0"/>
              <a:t>: najlepiej przed 13 rokiem życia</a:t>
            </a:r>
          </a:p>
          <a:p>
            <a:pPr marL="342900" indent="-342900">
              <a:buAutoNum type="arabicPeriod" startAt="3"/>
            </a:pPr>
            <a:endParaRPr lang="pl-PL" b="1" dirty="0" smtClean="0"/>
          </a:p>
          <a:p>
            <a:r>
              <a:rPr lang="pl-PL" b="1" dirty="0" smtClean="0"/>
              <a:t>4.     </a:t>
            </a:r>
            <a:r>
              <a:rPr lang="pl-PL" sz="2200" b="1" u="sng" dirty="0" smtClean="0"/>
              <a:t>Nauka leksyki</a:t>
            </a:r>
            <a:r>
              <a:rPr lang="pl-PL" b="1" dirty="0" smtClean="0"/>
              <a:t>: całe życie</a:t>
            </a:r>
          </a:p>
          <a:p>
            <a:pPr marL="342900" indent="-342900">
              <a:buAutoNum type="arabicPeriod"/>
            </a:pPr>
            <a:endParaRPr lang="pl-PL" b="1" dirty="0" smtClean="0"/>
          </a:p>
          <a:p>
            <a:pPr marL="342900" indent="-342900">
              <a:buAutoNum type="arabicPeriod" startAt="5"/>
            </a:pPr>
            <a:r>
              <a:rPr lang="pl-PL" b="1" u="sng" dirty="0" smtClean="0">
                <a:solidFill>
                  <a:srgbClr val="FF0000"/>
                </a:solidFill>
              </a:rPr>
              <a:t>KLUCZOWE (KRYTYCZNE) OKRESY dla procesu nauki języka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1" dirty="0" smtClean="0"/>
              <a:t>okres między 1,5. a 3. rokiem życia (półkula lewa)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pl-PL" b="1" dirty="0" smtClean="0"/>
              <a:t>intensywny wzrost połączeń w lewej półkuli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pl-PL" b="1" dirty="0" smtClean="0"/>
              <a:t>nowe słowa i wyrażenia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1" dirty="0" smtClean="0"/>
              <a:t>okres między 10-15 rokiem (obie półkule) 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pl-PL" b="1" dirty="0" smtClean="0"/>
              <a:t>radykalna reorganizacja mózgu: tworzenie nowych połączeń i przycinanie nie wykorzystywanych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06CB-9722-4EA8-88CE-0C40810494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50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97346"/>
            <a:ext cx="87630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500" b="1" dirty="0">
                <a:solidFill>
                  <a:srgbClr val="FF0000"/>
                </a:solidFill>
              </a:rPr>
              <a:t>WSPÓŁPRACA Z MÓZGIEM </a:t>
            </a:r>
            <a:r>
              <a:rPr lang="pl-PL" sz="2500" b="1" dirty="0" smtClean="0">
                <a:solidFill>
                  <a:srgbClr val="FF0000"/>
                </a:solidFill>
              </a:rPr>
              <a:t>DZIECKA</a:t>
            </a:r>
          </a:p>
          <a:p>
            <a:pPr algn="ctr"/>
            <a:endParaRPr lang="pl-PL" sz="2500" b="1" dirty="0" smtClean="0">
              <a:solidFill>
                <a:srgbClr val="FF0000"/>
              </a:solidFill>
            </a:endParaRPr>
          </a:p>
          <a:p>
            <a:pPr algn="ctr"/>
            <a:r>
              <a:rPr lang="pl-PL" sz="2800" b="1" i="1" dirty="0" smtClean="0"/>
              <a:t>Proces uczenia się to ciągła reorganizacja sieci neuronów, mózg tworzy nowe połączenia synaptyczne, nowe dendryty i musi adaptować się do nowych zadań i otoczenia. </a:t>
            </a:r>
            <a:r>
              <a:rPr lang="pl-PL" sz="2800" b="1" i="1" u="sng" dirty="0" smtClean="0"/>
              <a:t>Używane synapsy ulegają wzmocnieniu, nieużywane zanikają</a:t>
            </a:r>
            <a:r>
              <a:rPr lang="pl-PL" sz="2800" b="1" i="1" dirty="0" smtClean="0"/>
              <a:t>.</a:t>
            </a:r>
          </a:p>
          <a:p>
            <a:pPr algn="ctr"/>
            <a:endParaRPr lang="pl-PL" sz="2800" b="1" i="1" dirty="0" smtClean="0"/>
          </a:p>
          <a:p>
            <a:pPr algn="ctr"/>
            <a:endParaRPr lang="en-US" sz="2800" b="1" i="1" dirty="0" smtClean="0"/>
          </a:p>
          <a:p>
            <a:pPr algn="ctr"/>
            <a:endParaRPr lang="en-US" sz="2500" b="1" dirty="0">
              <a:solidFill>
                <a:srgbClr val="FF0000"/>
              </a:solidFill>
            </a:endParaRPr>
          </a:p>
          <a:p>
            <a:r>
              <a:rPr lang="pl-PL" dirty="0"/>
              <a:t> </a:t>
            </a:r>
            <a:endParaRPr lang="en-US" dirty="0"/>
          </a:p>
        </p:txBody>
      </p:sp>
      <p:pic>
        <p:nvPicPr>
          <p:cNvPr id="4098" name="Picture 2" descr="Image result for dendry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8" y="3581400"/>
            <a:ext cx="8434202" cy="286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06CB-9722-4EA8-88CE-0C40810494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16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763000" cy="657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500" b="1" dirty="0">
                <a:solidFill>
                  <a:srgbClr val="FF0000"/>
                </a:solidFill>
              </a:rPr>
              <a:t>WSPÓŁPRACA Z MÓZGIEM DZIECKA</a:t>
            </a:r>
            <a:endParaRPr lang="en-US" sz="2500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pl-PL" b="1" u="sng" dirty="0" smtClean="0"/>
              <a:t>WIEK PRZEDSZKOLNY (rozwój prawej półkuli)</a:t>
            </a:r>
          </a:p>
          <a:p>
            <a:pPr marL="342900" indent="-342900">
              <a:buAutoNum type="arabicPeriod"/>
            </a:pPr>
            <a:endParaRPr lang="en-US" b="1" u="sng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l-PL" dirty="0" smtClean="0"/>
              <a:t>proste teksty wierszy i piosenek</a:t>
            </a: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l-PL" dirty="0" smtClean="0"/>
              <a:t>stymulacja wyobraźni</a:t>
            </a: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l-PL" dirty="0" smtClean="0"/>
              <a:t>plastyka</a:t>
            </a: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l-PL" dirty="0" smtClean="0"/>
              <a:t>muzyka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l-PL" dirty="0" smtClean="0"/>
              <a:t>rytm (rymy)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l-PL" dirty="0" smtClean="0"/>
              <a:t>utrwalanie przez powtarzanie </a:t>
            </a:r>
            <a:endParaRPr lang="en-US" dirty="0" smtClean="0"/>
          </a:p>
          <a:p>
            <a:r>
              <a:rPr lang="pl-PL" dirty="0" smtClean="0"/>
              <a:t> </a:t>
            </a:r>
            <a:endParaRPr lang="en-US" dirty="0" smtClean="0"/>
          </a:p>
          <a:p>
            <a:pPr marL="342900" indent="-342900">
              <a:buAutoNum type="arabicPeriod" startAt="2"/>
            </a:pPr>
            <a:r>
              <a:rPr lang="pl-PL" b="1" dirty="0" smtClean="0"/>
              <a:t>WIEK SZKOLNY </a:t>
            </a:r>
          </a:p>
          <a:p>
            <a:pPr marL="342900" indent="-342900">
              <a:buAutoNum type="arabicPeriod" startAt="2"/>
            </a:pPr>
            <a:endParaRPr lang="pl-PL" b="1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l-PL" dirty="0" smtClean="0"/>
              <a:t>wciąż preferowane </a:t>
            </a:r>
            <a:r>
              <a:rPr lang="pl-PL" b="1" dirty="0" smtClean="0"/>
              <a:t>angażowanie wszystkich zmysłów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pl-PL" dirty="0" smtClean="0"/>
              <a:t>kodowanie impulsów w różnych rejonach mózgu ---</a:t>
            </a:r>
            <a:r>
              <a:rPr lang="en-US" dirty="0" smtClean="0"/>
              <a:t>&gt;</a:t>
            </a:r>
            <a:r>
              <a:rPr lang="pl-PL" dirty="0" smtClean="0"/>
              <a:t> bardziej efektywne zapamiętywanie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pl-PL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l-PL" b="1" dirty="0"/>
              <a:t>p</a:t>
            </a:r>
            <a:r>
              <a:rPr lang="pl-PL" b="1" dirty="0" smtClean="0"/>
              <a:t>ozytywne emocje</a:t>
            </a:r>
            <a:r>
              <a:rPr lang="pl-PL" dirty="0" smtClean="0"/>
              <a:t>: klej dla pamięci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pl-PL" dirty="0" smtClean="0"/>
              <a:t>motywacja do nauki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pl-PL" dirty="0" smtClean="0"/>
              <a:t>informacja, która nas interesuje jest automatycznie przekazywana do krótkotrwałej lub długotrwałej pamięci, krótkie połączenia między neauronami)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pl-PL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06CB-9722-4EA8-88CE-0C40810494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93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DLACZEGO  DZIECKO  PRZESTAJE MÓWIĆ  PO  POLSKU?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447800"/>
            <a:ext cx="8839200" cy="5334000"/>
          </a:xfrm>
        </p:spPr>
        <p:txBody>
          <a:bodyPr>
            <a:normAutofit/>
          </a:bodyPr>
          <a:lstStyle/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Środowisko:</a:t>
            </a:r>
          </a:p>
          <a:p>
            <a:pPr marL="914400" lvl="1" indent="-45720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Przyjazne językowi polskiemu</a:t>
            </a:r>
          </a:p>
          <a:p>
            <a:pPr marL="914400" lvl="1" indent="-45720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Nieprzyjazne językowi polskiemu</a:t>
            </a:r>
          </a:p>
          <a:p>
            <a:pPr marL="914400" lvl="1" indent="-45720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pl-PL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trudności w szkole i w relacjach z przyjaciółmi (odreagowywanie)</a:t>
            </a:r>
          </a:p>
          <a:p>
            <a:pPr marL="457200" indent="-457200" algn="l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trudności w relacjach z członkami rodziny („bunt”)</a:t>
            </a:r>
          </a:p>
          <a:p>
            <a:pPr marL="457200" indent="-457200" algn="l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brak poczucia, że język polski jest dziecku rzeczywiście potrzebny </a:t>
            </a:r>
          </a:p>
          <a:p>
            <a:pPr marL="457200" indent="-457200" algn="l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percepcja języka polskiego (kultury/obyczajowości) i metod jego                    </a:t>
            </a:r>
          </a:p>
          <a:p>
            <a:pPr algn="l">
              <a:buClr>
                <a:srgbClr val="FF0000"/>
              </a:buClr>
            </a:pP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przekazywania (atrakcyjny vs. nudny</a:t>
            </a:r>
            <a:r>
              <a:rPr lang="pl-PL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postawa rodzica nie posługującego się językiem 	mniejszościowym 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en-US" sz="35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CZAS</a:t>
            </a:r>
            <a:endParaRPr lang="pl-PL" sz="35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06CB-9722-4EA8-88CE-0C40810494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229600" cy="6063198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endParaRPr lang="pl-PL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Dziecko dwujęzyczne potrzebuje minimum </a:t>
            </a:r>
            <a:r>
              <a:rPr lang="pl-P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20-25 </a:t>
            </a:r>
            <a:r>
              <a:rPr lang="pl-PL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godzin aktywnej komunikacji w języku mniejszościowym w ciągu tygodnia</a:t>
            </a:r>
            <a:r>
              <a:rPr lang="pl-PL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pl-PL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06CB-9722-4EA8-88CE-0C40810494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3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585</Words>
  <Application>Microsoft Office PowerPoint</Application>
  <PresentationFormat>On-screen Show (4:3)</PresentationFormat>
  <Paragraphs>155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     PIERWSZE KOTY ZA PŁOTY:  MOJE DZIECO ROZUMIE I MÓWI  PO POLSKU.   CO DALEJ?  Dwujęzyczność u dziecka starszego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DLACZEGO  DZIECKO  PRZESTAJE MÓWIĆ  PO  POLSKU?</vt:lpstr>
      <vt:lpstr>PowerPoint Presentation</vt:lpstr>
      <vt:lpstr>PowerPoint Presentation</vt:lpstr>
      <vt:lpstr>NA DWUJĘZYCZNOŚĆ NIGDY NIE JEST ZA PÓŹNO!</vt:lpstr>
      <vt:lpstr>NA POCZĄTEK: CO WARTO WIEDZIEĆ/ZROBIĆ?   </vt:lpstr>
      <vt:lpstr>PowerPoint Presentation</vt:lpstr>
      <vt:lpstr>PRAKTYCZNE  RADY  I  PORADY Z  DWUJĘZYCZNEJ  SZUFLADY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Dopóki dziecko jest w domu na dwujęzyczność nigdy nie jest za późno</dc:title>
  <dc:creator>ELISA</dc:creator>
  <cp:lastModifiedBy>Eliza Sarnacka-Mahoney</cp:lastModifiedBy>
  <cp:revision>32</cp:revision>
  <dcterms:created xsi:type="dcterms:W3CDTF">2015-04-13T19:50:05Z</dcterms:created>
  <dcterms:modified xsi:type="dcterms:W3CDTF">2019-10-21T02:43:16Z</dcterms:modified>
</cp:coreProperties>
</file>